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9"/>
  </p:notesMasterIdLst>
  <p:handoutMasterIdLst>
    <p:handoutMasterId r:id="rId10"/>
  </p:handoutMasterIdLst>
  <p:sldIdLst>
    <p:sldId id="268" r:id="rId3"/>
    <p:sldId id="26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36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93605-0C0C-4258-9724-5F2F9BB3BC90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FFE7F-C917-439A-8026-3D301EB5CC28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52799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31B3D-E4E3-4A80-AB70-C5564C267266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0B30D-C07A-425B-A90C-BA7BEB191079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319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2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pPr/>
              <a:t>14.11.2014.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447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pPr/>
              <a:t>14.11.2014.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311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pPr/>
              <a:t>14.11.2014.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2209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pPr/>
              <a:t>14.11.2014.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2554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pPr/>
              <a:t>14.11.2014.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2339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5063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18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755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pPr/>
              <a:t>14.11.2014.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0953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2612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406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227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259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hr-HR" smtClean="0"/>
              <a:t>14.11.2014.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3339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8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0096-1860-4642-9CD2-0079EA5E7CD1}" type="datetimeFigureOut">
              <a:rPr lang="hr-HR" smtClean="0"/>
              <a:pPr/>
              <a:t>14.11.2014.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1375A4-56A4-47D6-9801-1991572033F7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835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57400" y="1714500"/>
            <a:ext cx="8928100" cy="2586140"/>
          </a:xfrm>
        </p:spPr>
        <p:txBody>
          <a:bodyPr>
            <a:normAutofit/>
          </a:bodyPr>
          <a:lstStyle/>
          <a:p>
            <a:pPr algn="l" defTabSz="914400">
              <a:lnSpc>
                <a:spcPct val="80000"/>
              </a:lnSpc>
              <a:spcBef>
                <a:spcPct val="0"/>
              </a:spcBef>
              <a:buNone/>
            </a:pPr>
            <a:r>
              <a:rPr lang="hr-HR" sz="5400" b="1" i="0" dirty="0" err="1" smtClean="0">
                <a:solidFill>
                  <a:schemeClr val="tx2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latin typeface="Cambria"/>
              </a:rPr>
              <a:t>Konjunktiv</a:t>
            </a:r>
            <a:r>
              <a:rPr lang="hr-HR" sz="5400" b="1" i="0" dirty="0" smtClean="0">
                <a:solidFill>
                  <a:schemeClr val="tx2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latin typeface="Cambria"/>
              </a:rPr>
              <a:t> </a:t>
            </a:r>
            <a:r>
              <a:rPr lang="hr-HR" sz="5400" b="1" i="0" dirty="0" smtClean="0">
                <a:solidFill>
                  <a:schemeClr val="tx2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latin typeface="Cambria"/>
              </a:rPr>
              <a:t>pluskvamperfekta </a:t>
            </a:r>
            <a:r>
              <a:rPr lang="hr-HR" sz="5400" b="1" i="0" dirty="0" smtClean="0">
                <a:solidFill>
                  <a:schemeClr val="tx2"/>
                </a:solidFill>
                <a:effectLst>
                  <a:outerShdw blurRad="63500" algn="ctr" rotWithShape="0">
                    <a:prstClr val="black">
                      <a:alpha val="40000"/>
                    </a:prstClr>
                  </a:outerShdw>
                </a:effectLst>
                <a:latin typeface="Cambria"/>
              </a:rPr>
              <a:t>aktivnog i pasivnog</a:t>
            </a:r>
            <a:endParaRPr lang="hr-HR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11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 smtClean="0"/>
              <a:t>TVORBA - AKTIV	</a:t>
            </a:r>
            <a:endParaRPr lang="hr-HR" sz="5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6800" y="1905001"/>
            <a:ext cx="7569200" cy="965199"/>
          </a:xfrm>
        </p:spPr>
        <p:txBody>
          <a:bodyPr>
            <a:normAutofit fontScale="85000" lnSpcReduction="10000"/>
          </a:bodyPr>
          <a:lstStyle/>
          <a:p>
            <a:r>
              <a:rPr lang="hr-HR" sz="4400" b="1" dirty="0">
                <a:solidFill>
                  <a:schemeClr val="tx2"/>
                </a:solidFill>
              </a:rPr>
              <a:t>p</a:t>
            </a:r>
            <a:r>
              <a:rPr lang="hr-HR" sz="4400" b="1" dirty="0" smtClean="0">
                <a:solidFill>
                  <a:schemeClr val="tx2"/>
                </a:solidFill>
              </a:rPr>
              <a:t>erfektna osnova + nastavci</a:t>
            </a:r>
            <a:endParaRPr lang="hr-HR" sz="4400" b="1" dirty="0">
              <a:solidFill>
                <a:schemeClr val="tx2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8700477" y="1927931"/>
            <a:ext cx="320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ISSEM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ISSES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ISSET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1.-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ISSEMUS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ISSETIS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ISSENT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22300" y="2921002"/>
            <a:ext cx="5029200" cy="715089"/>
          </a:xfrm>
          <a:prstGeom prst="wedgeRoundRectCallout">
            <a:avLst>
              <a:gd name="adj1" fmla="val -7246"/>
              <a:gd name="adj2" fmla="val -11332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OBLIK NA – I (bez -i)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413448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b="1" dirty="0" err="1">
                <a:solidFill>
                  <a:schemeClr val="tx2"/>
                </a:solidFill>
              </a:rPr>
              <a:t>s</a:t>
            </a:r>
            <a:r>
              <a:rPr lang="hr-HR" sz="4400" b="1" dirty="0" err="1" smtClean="0">
                <a:solidFill>
                  <a:schemeClr val="tx2"/>
                </a:solidFill>
              </a:rPr>
              <a:t>cribo</a:t>
            </a:r>
            <a:r>
              <a:rPr lang="hr-HR" sz="4400" b="1" dirty="0" smtClean="0">
                <a:solidFill>
                  <a:schemeClr val="tx2"/>
                </a:solidFill>
              </a:rPr>
              <a:t> 3 (</a:t>
            </a:r>
            <a:r>
              <a:rPr lang="hr-HR" sz="4400" b="1" dirty="0" err="1" smtClean="0">
                <a:solidFill>
                  <a:schemeClr val="tx2"/>
                </a:solidFill>
              </a:rPr>
              <a:t>scribere</a:t>
            </a:r>
            <a:r>
              <a:rPr lang="hr-HR" sz="4400" b="1" dirty="0" smtClean="0">
                <a:solidFill>
                  <a:schemeClr val="tx2"/>
                </a:solidFill>
              </a:rPr>
              <a:t>) </a:t>
            </a:r>
            <a:r>
              <a:rPr lang="hr-HR" sz="4400" b="1" dirty="0" err="1" smtClean="0">
                <a:solidFill>
                  <a:schemeClr val="tx2"/>
                </a:solidFill>
              </a:rPr>
              <a:t>scripsi</a:t>
            </a:r>
            <a:r>
              <a:rPr lang="hr-HR" sz="4400" b="1" dirty="0" smtClean="0">
                <a:solidFill>
                  <a:schemeClr val="tx2"/>
                </a:solidFill>
              </a:rPr>
              <a:t>, </a:t>
            </a:r>
            <a:r>
              <a:rPr lang="hr-HR" sz="4400" b="1" dirty="0" err="1" smtClean="0">
                <a:solidFill>
                  <a:schemeClr val="tx2"/>
                </a:solidFill>
              </a:rPr>
              <a:t>scriptum</a:t>
            </a:r>
            <a:endParaRPr lang="hr-HR" sz="4400" b="1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66800" y="1905001"/>
            <a:ext cx="4851400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scrips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ISSEM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scrips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ISSES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scrips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ISSET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3600" b="1" dirty="0" err="1">
                <a:solidFill>
                  <a:schemeClr val="tx2">
                    <a:lumMod val="50000"/>
                  </a:schemeClr>
                </a:solidFill>
              </a:rPr>
              <a:t>scrips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ISSEMUS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scrips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ISSETIS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scrips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-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ISSENT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7277100" y="1651001"/>
            <a:ext cx="3860800" cy="4978399"/>
          </a:xfrm>
          <a:prstGeom prst="doubleWave">
            <a:avLst>
              <a:gd name="adj1" fmla="val 2679"/>
              <a:gd name="adj2" fmla="val 2632"/>
            </a:avLst>
          </a:prstGeom>
          <a:solidFill>
            <a:schemeClr val="bg2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13716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5"/>
              </a:buClr>
              <a:buSzPct val="9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3200" b="1" dirty="0"/>
              <a:t>SUM, ESSE, FUI</a:t>
            </a:r>
          </a:p>
          <a:p>
            <a:pPr marL="0" indent="0">
              <a:buNone/>
            </a:pPr>
            <a:r>
              <a:rPr lang="hr-HR" sz="3200" b="1" dirty="0" smtClean="0"/>
              <a:t>1. FU- </a:t>
            </a:r>
            <a:r>
              <a:rPr lang="hr-HR" sz="3200" b="1" dirty="0"/>
              <a:t>ISSEM</a:t>
            </a:r>
            <a:endParaRPr lang="hr-HR" sz="3200" b="1" dirty="0" smtClean="0"/>
          </a:p>
          <a:p>
            <a:pPr marL="0" indent="0">
              <a:buNone/>
            </a:pPr>
            <a:r>
              <a:rPr lang="hr-HR" sz="3200" b="1" dirty="0" smtClean="0"/>
              <a:t>2. FU- </a:t>
            </a:r>
            <a:r>
              <a:rPr lang="hr-HR" sz="3200" b="1" dirty="0"/>
              <a:t>ISSES</a:t>
            </a:r>
            <a:endParaRPr lang="hr-HR" sz="3200" b="1" dirty="0" smtClean="0"/>
          </a:p>
          <a:p>
            <a:pPr marL="0" indent="0">
              <a:buNone/>
            </a:pPr>
            <a:r>
              <a:rPr lang="hr-HR" sz="3200" b="1" dirty="0" smtClean="0"/>
              <a:t>3. FU- </a:t>
            </a:r>
            <a:r>
              <a:rPr lang="hr-HR" sz="3200" b="1" dirty="0"/>
              <a:t>ISSET</a:t>
            </a:r>
            <a:endParaRPr lang="hr-HR" sz="3200" b="1" dirty="0" smtClean="0"/>
          </a:p>
          <a:p>
            <a:pPr marL="0" indent="0">
              <a:buNone/>
            </a:pPr>
            <a:r>
              <a:rPr lang="hr-HR" sz="3200" b="1" dirty="0" smtClean="0"/>
              <a:t>1. </a:t>
            </a:r>
            <a:r>
              <a:rPr lang="hr-HR" sz="3200" b="1" dirty="0"/>
              <a:t>FU</a:t>
            </a:r>
            <a:r>
              <a:rPr lang="hr-HR" sz="3200" b="1" dirty="0" smtClean="0"/>
              <a:t>- </a:t>
            </a:r>
            <a:r>
              <a:rPr lang="hr-HR" sz="3200" b="1" dirty="0" smtClean="0"/>
              <a:t>ISSEMUS</a:t>
            </a:r>
            <a:endParaRPr lang="hr-HR" sz="3200" b="1" dirty="0" smtClean="0"/>
          </a:p>
          <a:p>
            <a:pPr marL="0" indent="0">
              <a:buNone/>
            </a:pPr>
            <a:r>
              <a:rPr lang="hr-HR" sz="3200" b="1" dirty="0" smtClean="0"/>
              <a:t>2. </a:t>
            </a:r>
            <a:r>
              <a:rPr lang="hr-HR" sz="3200" b="1" dirty="0"/>
              <a:t>FU</a:t>
            </a:r>
            <a:r>
              <a:rPr lang="hr-HR" sz="3200" b="1" dirty="0" smtClean="0"/>
              <a:t>- </a:t>
            </a:r>
            <a:r>
              <a:rPr lang="hr-HR" sz="3200" b="1" dirty="0"/>
              <a:t>ISSETIS</a:t>
            </a:r>
            <a:endParaRPr lang="hr-HR" sz="3200" b="1" dirty="0" smtClean="0"/>
          </a:p>
          <a:p>
            <a:pPr marL="0" indent="0">
              <a:buNone/>
            </a:pPr>
            <a:r>
              <a:rPr lang="hr-HR" sz="3200" b="1" dirty="0" smtClean="0"/>
              <a:t>3. </a:t>
            </a:r>
            <a:r>
              <a:rPr lang="hr-HR" sz="3200" b="1" dirty="0"/>
              <a:t>FU</a:t>
            </a:r>
            <a:r>
              <a:rPr lang="hr-HR" sz="3200" b="1" dirty="0" smtClean="0"/>
              <a:t>- </a:t>
            </a:r>
            <a:r>
              <a:rPr lang="hr-HR" sz="3200" b="1" dirty="0"/>
              <a:t>ISSENT</a:t>
            </a:r>
            <a:endParaRPr lang="hr-HR" sz="3200" b="1" dirty="0" smtClean="0"/>
          </a:p>
          <a:p>
            <a:pPr marL="0" indent="0">
              <a:buFont typeface="Arial" pitchFamily="34" charset="0"/>
              <a:buNone/>
            </a:pPr>
            <a:endParaRPr lang="hr-HR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798" y="5123685"/>
            <a:ext cx="1828804" cy="150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050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 smtClean="0"/>
              <a:t>TVORBA - PASIV	</a:t>
            </a:r>
            <a:endParaRPr lang="hr-HR" sz="54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1800" y="1646238"/>
            <a:ext cx="11074400" cy="944562"/>
          </a:xfrm>
        </p:spPr>
        <p:txBody>
          <a:bodyPr>
            <a:normAutofit/>
          </a:bodyPr>
          <a:lstStyle/>
          <a:p>
            <a:r>
              <a:rPr lang="hr-HR" sz="4400" b="1" dirty="0" err="1" smtClean="0">
                <a:solidFill>
                  <a:schemeClr val="tx2">
                    <a:lumMod val="50000"/>
                  </a:schemeClr>
                </a:solidFill>
              </a:rPr>
              <a:t>participska</a:t>
            </a:r>
            <a:r>
              <a:rPr lang="hr-HR" sz="4400" b="1" dirty="0" smtClean="0">
                <a:solidFill>
                  <a:schemeClr val="tx2">
                    <a:lumMod val="50000"/>
                  </a:schemeClr>
                </a:solidFill>
              </a:rPr>
              <a:t> osnova + </a:t>
            </a:r>
            <a:r>
              <a:rPr lang="hr-HR" sz="4400" b="1" dirty="0" err="1" smtClean="0">
                <a:solidFill>
                  <a:schemeClr val="tx2">
                    <a:lumMod val="50000"/>
                  </a:schemeClr>
                </a:solidFill>
              </a:rPr>
              <a:t>sum,esse,fui</a:t>
            </a:r>
            <a:endParaRPr lang="hr-HR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124700" y="3047980"/>
            <a:ext cx="383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ESSEM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ESSES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ESSET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.ESSEMUS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ESSETIS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ESSENT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812800" y="2931755"/>
            <a:ext cx="4521200" cy="2553891"/>
          </a:xfrm>
          <a:prstGeom prst="wedgeRoundRectCallout">
            <a:avLst>
              <a:gd name="adj1" fmla="val 697"/>
              <a:gd name="adj2" fmla="val -7162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OBLIK NA –UM </a:t>
            </a:r>
          </a:p>
          <a:p>
            <a:r>
              <a:rPr lang="hr-HR" sz="3600" b="1" dirty="0" smtClean="0"/>
              <a:t>(umjesto –um  &gt;    </a:t>
            </a:r>
          </a:p>
          <a:p>
            <a:r>
              <a:rPr lang="hr-HR" sz="3600" b="1" dirty="0" smtClean="0"/>
              <a:t>-</a:t>
            </a:r>
            <a:r>
              <a:rPr lang="hr-HR" sz="3600" b="1" dirty="0" err="1" smtClean="0"/>
              <a:t>us</a:t>
            </a:r>
            <a:r>
              <a:rPr lang="hr-HR" sz="3600" b="1" dirty="0" smtClean="0"/>
              <a:t>,-a,-um  </a:t>
            </a:r>
          </a:p>
          <a:p>
            <a:r>
              <a:rPr lang="hr-HR" sz="3600" b="1" dirty="0" smtClean="0"/>
              <a:t> -i, -</a:t>
            </a:r>
            <a:r>
              <a:rPr lang="hr-HR" sz="3600" b="1" dirty="0" err="1" smtClean="0"/>
              <a:t>ae</a:t>
            </a:r>
            <a:r>
              <a:rPr lang="hr-HR" sz="3600" b="1" dirty="0" smtClean="0"/>
              <a:t>, -a  )</a:t>
            </a:r>
            <a:endParaRPr lang="hr-HR" sz="3600" b="1" dirty="0"/>
          </a:p>
        </p:txBody>
      </p:sp>
      <p:sp>
        <p:nvSpPr>
          <p:cNvPr id="7" name="TekstniOkvir 6"/>
          <p:cNvSpPr txBox="1"/>
          <p:nvPr/>
        </p:nvSpPr>
        <p:spPr>
          <a:xfrm>
            <a:off x="6159500" y="2312452"/>
            <a:ext cx="5345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tx2">
                    <a:lumMod val="50000"/>
                  </a:schemeClr>
                </a:solidFill>
              </a:rPr>
              <a:t>KONJUNKTIV </a:t>
            </a:r>
            <a:r>
              <a:rPr lang="hr-HR" sz="3200" b="1" dirty="0" smtClean="0">
                <a:solidFill>
                  <a:schemeClr val="tx2">
                    <a:lumMod val="50000"/>
                  </a:schemeClr>
                </a:solidFill>
              </a:rPr>
              <a:t>IMPERFEKTA</a:t>
            </a:r>
            <a:endParaRPr lang="hr-HR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09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b="1" dirty="0" err="1">
                <a:solidFill>
                  <a:schemeClr val="tx2"/>
                </a:solidFill>
              </a:rPr>
              <a:t>s</a:t>
            </a:r>
            <a:r>
              <a:rPr lang="hr-HR" sz="4400" b="1" dirty="0" err="1" smtClean="0">
                <a:solidFill>
                  <a:schemeClr val="tx2"/>
                </a:solidFill>
              </a:rPr>
              <a:t>cribo</a:t>
            </a:r>
            <a:r>
              <a:rPr lang="hr-HR" sz="4400" b="1" dirty="0" smtClean="0">
                <a:solidFill>
                  <a:schemeClr val="tx2"/>
                </a:solidFill>
              </a:rPr>
              <a:t> 3 (</a:t>
            </a:r>
            <a:r>
              <a:rPr lang="hr-HR" sz="4400" b="1" dirty="0" err="1" smtClean="0">
                <a:solidFill>
                  <a:schemeClr val="tx2"/>
                </a:solidFill>
              </a:rPr>
              <a:t>scribere</a:t>
            </a:r>
            <a:r>
              <a:rPr lang="hr-HR" sz="4400" b="1" dirty="0" smtClean="0">
                <a:solidFill>
                  <a:schemeClr val="tx2"/>
                </a:solidFill>
              </a:rPr>
              <a:t>) </a:t>
            </a:r>
            <a:r>
              <a:rPr lang="hr-HR" sz="4400" b="1" dirty="0" err="1" smtClean="0">
                <a:solidFill>
                  <a:schemeClr val="tx2"/>
                </a:solidFill>
              </a:rPr>
              <a:t>scripsi</a:t>
            </a:r>
            <a:r>
              <a:rPr lang="hr-HR" sz="4400" b="1" dirty="0" smtClean="0">
                <a:solidFill>
                  <a:schemeClr val="tx2"/>
                </a:solidFill>
              </a:rPr>
              <a:t>, </a:t>
            </a:r>
            <a:r>
              <a:rPr lang="hr-HR" sz="4400" b="1" dirty="0" err="1" smtClean="0">
                <a:solidFill>
                  <a:schemeClr val="tx2"/>
                </a:solidFill>
              </a:rPr>
              <a:t>scriptum</a:t>
            </a:r>
            <a:endParaRPr lang="hr-HR" sz="4400" b="1" dirty="0">
              <a:solidFill>
                <a:schemeClr val="tx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33046" y="1905001"/>
            <a:ext cx="7660054" cy="42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scriptus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, -a, -um  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ESSEM</a:t>
            </a: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scriptus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, -a, -um 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ESSES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hr-HR" sz="3600" b="1" dirty="0" err="1">
                <a:solidFill>
                  <a:schemeClr val="tx2">
                    <a:lumMod val="50000"/>
                  </a:schemeClr>
                </a:solidFill>
              </a:rPr>
              <a:t>scriptus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, -a, -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um 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ESSET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1.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scripti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ae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, -a 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ESSEMUS</a:t>
            </a:r>
            <a:endParaRPr lang="hr-HR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hr-HR" sz="3600" b="1" dirty="0" err="1">
                <a:solidFill>
                  <a:schemeClr val="tx2">
                    <a:lumMod val="50000"/>
                  </a:schemeClr>
                </a:solidFill>
              </a:rPr>
              <a:t>scripti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, -</a:t>
            </a:r>
            <a:r>
              <a:rPr lang="hr-HR" sz="3600" b="1" dirty="0" err="1">
                <a:solidFill>
                  <a:schemeClr val="tx2">
                    <a:lumMod val="50000"/>
                  </a:schemeClr>
                </a:solidFill>
              </a:rPr>
              <a:t>ae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, -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a 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ESSETIS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3. </a:t>
            </a:r>
            <a:r>
              <a:rPr lang="hr-HR" sz="3600" b="1" dirty="0" err="1">
                <a:solidFill>
                  <a:schemeClr val="tx2">
                    <a:lumMod val="50000"/>
                  </a:schemeClr>
                </a:solidFill>
              </a:rPr>
              <a:t>scripti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, -</a:t>
            </a:r>
            <a:r>
              <a:rPr lang="hr-HR" sz="3600" b="1" dirty="0" err="1">
                <a:solidFill>
                  <a:schemeClr val="tx2">
                    <a:lumMod val="50000"/>
                  </a:schemeClr>
                </a:solidFill>
              </a:rPr>
              <a:t>ae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, -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a 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ESSENT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AutoShape 2" descr="data:image/jpeg;base64,/9j/4AAQSkZJRgABAQAAAQABAAD/2wCEAAkGBxQTEhUUEhQVFBUVFRQUFBUUFRQUFBQUFBQWFhUUFBQYHCggGBwlHBQUITEhJSkrLi4uFx8zODMsNygtLisBCgoKDg0OGxAQGywkHyQsLCwsLC0sLCwsLCwsLCwsLCwsLCwsLCwsLCwsLCwsLCwsLCwsLCwsLCwsLCwsLCwsLP/AABEIAKgBKwMBIgACEQEDEQH/xAAbAAABBQEBAAAAAAAAAAAAAAAFAQIDBAYAB//EAE0QAAEDAgIFBwYLBgMHBQAAAAEAAgMEEQUhBhIxQVETImFxgZGhBzJScpKxFCMzQlNiorLB0fAVFkNzguGDwtIXJDREY5PxVGWjs8P/xAAaAQACAwEBAAAAAAAAAAAAAAABAgADBAUG/8QAMREAAgIBAgQEBQMFAQEAAAAAAAECEQMSIQQTMVEiQWHwFHGRodEyUoEFQmKx8eEG/9oADAMBAAIRAxEAPwAAVG99lV5Upj3Fc9I2qVjpKnNTQXKoMHOWnwumBAVebIoKy7Djc2UWQEq3HQO4LT4fhjSictAANiTm2gvHTpmUlo+Ygb25rdvortKydfRFrirIS7gnCugLeiWFRByqiC6O4JQkFXZcbjGzAsylOh76UDcj+BwAhNlocldwiPVKrUfM6bacLQUiowrApApY1O1NRkbdmaxzDbhZmCiAdmF6JWx3CzEtCdZZ5bOjXjpxsqzYeC3IIBUYOb7FvYKTJUq6ANF1TmzSx1QiSZ51XUJahUzVq8YlBWYqwtvD3Nbi5MdRtFJwUZCnjZddNTkK6aoyrcbG9EaVushTUawY3Ky5HTDqdk8lNZNZBdGK6KzbobR1I17IRnq6F0ZW6FfhTrXQuppSF6HHGHR7FncSphdVTzOLo6PDcLHL1MfJTlLRQkPCOcgmsp+cE/NtUNxf9Ojix6kzV4LhQkaLhHm6Kx8Al0djs0LTM2IYHaOSnRi8TwNrG5BZGan5y9TxSK7SsHX0tnK2qZ1uD8cGgM6EJgp7oo+jKlp6JdCvCeXjkrNT7mbmhzUHJrST4fmoDhioZ1KM+YFG+NH6mANKpSxArKpW6K4upAKbIrSaPzXCDV8GSIaKNu6yr4lXiN3Dushv8KCN/B7hUcJg2I/HHkqcHiiTiJVIDfB7LPY3RbclsJmZqlXUmsFZPZJiqVnnsFPzlrsJoslSkw+zlpcGis1dSUlkwnDUHHOyKeGwVWmdZyO1kWSAnJyzRW1HZw7xoPQHJWWKnSOyVxiiM80dIMlXZTglWnKJhzVU1uWQb0knIgIVikNwUbOxCMVmDRmqeKhcdgY3uYWtoNZxAF0Ar8MPBa4y6zzbZs6+P661alow5q1cPOkjS/0UeeUdLY5qxiMQAWklwsA3QPHI7BaMzT6GLFauzOBtyjeDQ2IQOE85a3AYLkLn8Q6QJdS5ibOYsxTMPKdq9Aq6C7FlmUdpe1U8NK2wx6mzw6n+KHUgmIwZrWYbH8WOpB6+LnKvi3pVnb4CW7A9NhWsnS4PY3Wjw6PJT1MeSyYMzk9ycZmlKLixuCts0BaCI5IFRI3TnJdLhn1OLQ2rbksficXOW0nGSzeIw3K0yOl/T8mmQOZDkljjV6GHJNkhsVuhK4HnuMxaeKddymYhdcYglqTZUzMVVJG6MtgbjFLZyGiBavHobZrPteFzukxZ7MFVdPcKfRfKSyJOprhC6FupMOtbOKjeFl/DyqaPUsO3Iw05IBhj8gilTLZlwuVwOS4tGjiY7nVDxdc5twsa7F3GWx4rWU0l2LVNXFoVwcUmUapgBV2gehlfJmkwyq51lo4VN46Zg4iShM0czbhZysZZy0rDcIJisdinXU1YJbljDnZImxBcLejLEBcqpkhUDtqsKCYJMgMRZZsWW0un1dVg895OqOAHnOPQPeQj5q2saXONg0EkncBmSsrFA6okfO8WuLNafmMHmt6956ShJ2qGjGnbBlNTnWy2DYi4uBmkohZxCnqmXNgqYZqy6PI0Q3VspuudgJQTFcCmmyYztcQ0LXRR2Fgg2lmOchGWRn41w2j+G0/O9Y7u9adbk6SMzSW55vV0JhmMbnMc5uTtQkta7e25AuRvtvy3LX6MjMLDM2rX6Kz84LLxPQpfU9EMILOxYuvYGy9q3DDzOxYTGXfG9qbAlVlkEbXCXXjHUhuIN5yuYC68Y6lWxPasvG/oOnwT8RNQFWpxkqFCVek2Ll8O9x88d2MpmorTlCaYopSldThJeNowTitJYeMkDxBuaPkZIHi+S6L6DcI/HRWgTalVKaqS1dQtGDeJi/q0eXmtleqdkhxcnVE11RL07iTHNONms0lp+aVgW5OXouPVbNQ5heaVFUA/tXLyReq0DJ1Ndh1NrNUEuIvpnjmtez0XgeDrXb49ShwrHGNbmUNx7EDObRNLz9UXWxS1Y6Y2PZ2b/CcWhqB8WbPAu6NwAe3ptvHSLhXHtXmVMLgNmD4ZGZxyC7ZGHi128dG9FqLS50LhHXgapyZVRjmO/msHmniR3WzWTHPU9LVM2ZMVbx6Gidg7C/W3ovTx2FlVaQ4BzSHNcLtc0gtcDvBG0KSOYjarNImttUyjiMeaGxHVeERxStaNuSBivaXbVbwk6k0zHx2Jygmjc0Ml2hVMWZkquG4i2wzT8Rr2au0JpPcs4dvYq4e+zloIisNDijQ/atJS4q220IM05ohrWUUxyVIYiziFBW4zHGxzycmi9uPADrNgknuinGqYMxubXeIRsFnydV+YztOfYEZporR27+tZeiqhfWeRrH4x/rO2N6gEZpMZZsuFVHYvyboqGEtkJ3LpKm5yTMYxQOOqztKpRytaC95s0bTxO5o6Skhj8Tmxb2ou1ddybC45nYxvpHiegLBYs9ziXOJLnG5O8ko9NX8u7mi+7oaNwRTDsPiaQ59nO6dgXQhKEIerM+XHJzVdEYKPAagt1hE4g9GfcjOjlK9jxrtc31gR716LFM3dZOqq2OJutK8MG6+1x4NG0rDlhrXWhpQOgPM7FgdIJLS9q1cmkcTgdWwHTa5WEx6ta6S4KbBGlRFsb/ReS8YTsUbmgGi+MNa2xKtYnjLCdqz8XBuNI6HBvxBWgaiEjMlmqHGWDer8uOMttC5GHDNS3Rbnfi6lqA5opRuWRhxtmttROjxxl9oXTwwlHJZibuJq0DxtuRUjcdj9IIPjONsI2hdGwcP4ciYKgdZykqnZIScUZe90r8Wad60cM6K//oEsji49hznKAlVZMTaDtUBxVqulJGHAnoVgSpx2V4sSURwXRKpqTfXjjG3nPDn2O8Rtz77ITyCJ4Lh9Q8/7uHGx27GA9JOQ96xyfY16E3ubnC9BaeLOVzpnfWOqzsYPxJR9ojjFmta0dAAQek+ERM+NmjefROsR7e2/eFWkr2PNtbUdwcdZp6nD8QFS5dy2MV5F3EqqN4s5od1hZTEaNpBDHWB2sfzmH8laxEPbmRluIzaeo7EFmqVEMQYfW1VAS6n50V7yU7yXM6XM9E/WHaCvQtHNJoK1vxZ1ZALvhfbXb0j029I7bLzp1YRsKHVMAc8SQu5GZpu0tOqC7i0jzXeB8C6fcDSZ7JiNA2Vpa4du8dS830hwmemdrAl0e53D1kW0T8oGs4U9faOTzWzEarHnZaUbGO+tsO+2/c1NMHNLXAEEZg70ybiVtXszxyLGZW7CU6XG5XbSUb0m0X5Il8YuzeN7f7LOcijqsCjXQQVr73urLMYkG8qDkknJI6g0y1+3JfSKc7EXvADibE6x6Gt/M37gqYhuf13p0o5vreDW5Ad4+ylb8iJVuRz4xJnntN0RwKWQ895Ntw49KFR04Judg8Ucw9he4NaOrgBxPAIt7ES33DlM+93OIa1o1nOOxoG/p6t5shFTK+peHPvHC3KOP5xG9z/rHwyG5NxPFWfJRG7Gm5d9I8fO9Ubh29UNO9zyA0FxOwDMnsVfQfqHKWcNGqwWCK0Yc4F2QaPOe42a3pJKzNZiUFJlMeVmH8CNwsw/9aTY31Rc9SzeK6SzVGT3WYPNiZzY29Td56Tcoxg2BySPSv3mgYbRHlHD+Icm/wBA39ZUoxWKX5RrX39IXK81wygmlza06u97iGsHW45IzTyU8J58pmf6MdxGOtxzPcOtRpInXqa9+j9LN5mvGT9G7/KbhZTSXRgQAubVMf8AUdzX9QIu0noyRyjxaGRhYXOjBy+LOr/c9pKoVWibn3dDK2XoedV/ecj4KJtCuKMfFM8bCU907zvKJVeGSRHVkY5h+sLX6Qdh7FDyCa0FJopiZ/EpTUv4lW+QSGBDYm5S5Z/Ep4q5BvKs8gk5BG0CiD9oSekVHJVyHaSrJgScgjZKKBlfxTTK7iiHIJhgR1Ecb6g5z3cUzXciDoEzkEdQuk2WH0rIW600HKO3DXc72mtGqO0nqVmXTeO2qLxW3aosOgAZ+CB4bTyyO1YQ4nfYkAdJOwLTuwuNjD8KcJnHcQ0gdpGazv1Lk0Z6rxvX2Ssudgc7kz2NksShdUJdpa4jiMx2EK5X0VICdWNzR9R5aPY809yEDDqcG7JZIjx1S0+1CQPslMqI7LNJpFNDscSN7XZg9fFXmY9TTZTMMLvTZm3tH/hCfgUxsI6mOb6snJyE9bnBsncqlXRyt+VpT60DnDLjqPuT3hNpiwamaKpwhxbrwubMziw3Pa3agM4I2odTVAY68M7oX+jIDEcuJzYe0o7+3y4AVsGsDsnhtrdZHmu6+4I6WgakwbLI2Qasu3Y2TaW9DvSb4jp2LSaJ6YyURbT1d30+Wo8c50TTsLSPPj6N27ghU2DiRpkppBMzeG5Pb0PZtCEtm1RycoJZ9ph9Jn4t2HoOai9PoR+p74Q2Rgc0tex7QWuabtc07CDvCwOkeB8k7WYOYTs9EoHojpO+geI5SZKSQ3BFzyZJzkj/AMzOvft9TqYmysuCHseAWuGYc0i4IPBK1ROh5aY00sRXFaPknlp2bQehDZZLKINkRZu3k2H4n9cVFO8Zndu6hkEk89gT0Bo63Zn7OXahr5i42TKL6iuRdhu8gDsCs4viHJA08Z55yneN3/RafvHjluKhmqvg0Y1fl5BzOMUZy5Q/WOYb2ngh7hHStDqga8hF2QA2NjmHzO2sb0bT0bUasDZcoqUanKyvEUQNjI7eduqxu17ugKniGljrGKkaYWHJ0l/j5B0uHybfqt7SVWnpZqi09ZI2CIC0esLAN26lPAMzs7d5JViiqiAf2fTnLbVThpI6Wl3xcfvTqK6vf/Qjk/l/shpMAfqh87m08fpSnVJ9Vm09yn/bNLBlBEZ3/Sz5MB+rFv7bqoaFsjy6eofUPvmKdpltvzmfZjR1XCe2shiyjiha7i8mtmJ3WAtCD1hNV9d/f1BddCR1VWVh/iPA3MBEbRwsMgOtWIcKDCBNPHG47GNPKyHoDWZeKTUrajZDUSjcZnGKK3REzUaO8qeHRSqtaSWGBp2ta4N72xDPtStpbWkMk+xehnhj2Ne48Zncn3xDn+KN4ZX8pl8I5Hg2JmoD/ief4oRRaHxN86aR54RRED2jf3I1TYPEzzKeR/TLJbwaW+5UycfIsVkuIwTagDrPYMw8fGd8jruHVkhnJLQxPqGi0bWRt2EN227W38VRxGmLLOtYHb0O37Nx2pEwsGckkMSlMqY6VGxdSI+TXGJdyyXllNSBqRGY00xqQyKMvU1ImtDSxMMal1khcprRNaIHRqIxqy5yjJR1oGtGzqscihbycTTGBuDb3PEkE3KzNbjjHE3Mv/YkK6qbCfPE47G/ghkmHUZObpwfUH5JY15l7VdCGpxSDfJIOuF4VGStpz/GPbFJ+SJ/s2m3VFU3qbJl3LnYfAf+am/qpw/7zVanH19/wVtP0AMssB/jt7Y5f9ClpqtzPkaxo6OUc0ey8AIs/DKffUQ/4lPq/cc1RHAaZ2yWmcfqukj95cm1R9ff8C6Zenv+SMYpK8WlipqofVLNfvjOXcohHTA5GooXn0mmSE9ds7dYUrtC2OF2vb/TK1/3msUX7qVLB8VI63AEkdzC4d6KcPJ17+n2A1LzVjxh08fx0WrKBsnonDWHrxDI9VgrTMTiqARUWDh/HjaQR/Ph2t9YZdKD8lVQu1jHdw+fF8W+3SY8resCrjcchnIFU0h42Si0UzTx5RvNf26qjjfr8gqVenzOq6N1PzZBrwSZhzOcNmUkZ47Mt47CtPoBpEaeRtJO68EpvTyX5rHOOQufmOOX1XdZsKhY+FptappnZvAFi2/znxjzD9duR3jeh9dh7Ay7Xa1NIea87YJD6dtjTlc7NhHSnz9/+je/foeq6U4drsNhzm7PyWEkpHb+1azQ3G3VNOY5v+Ip7Ry32vbsZJ03AsTxF96jxWFrWOPZ7Rt+KW6Co2efYvLq2G83d2uz91l2HtEbOWeNYAhrGb5ZDsYOjeTw6SFWl+PqXWIDQTmdjWt85x6AAUX5Bzn2juzVHJh1rugYc9Vjd9S8c4+gLXIsLWvpRX52UbyCV2qBNWvu57jbkqUcXk80OAyscm2AzOQZSUzI7yNLZpC7nVdRrGAPvmIGHnVD7g5gFGKLCi9vJU8YLAbkE60V9z5nfx39HmC+QfZaXDtEmA687jLJYC5NgB6Itsb9UWb9VK8ij79++4VFv3799jCxUjpZCWxyVMu+Sdpfq7fNpmnVjGy3KuAz2I3HohUTWM7wLbA/44tyzDYWasMf2l6BDTMY0NaA1o2NaAGjqA2KUHoVTzvyHWJeZk6fQiDLlOUmtsErzqDqijs0dSNUmDMiFo2MjH/TY1vja6Il36/sk1+vuVbnJ9WOopdCq6jadt3es4nwKWOkaNjWjqCnseB70gaeA7T/AGQsIzk7f+PzS6nSfBSWPR4/mkseI7kCEZh6CeslRS0oILS0WItt/FWtXpPck7T3qAoxOKUroX6rthzadzh+fQqJet7WUzJGlrxcdeYPEHcVjcVwh8Jv5zNzhu6HDcqJxkujMuSDjuuhS1kusoSUoKrt9yjUywxKUyJK7akt31HTJtXJVpTZWmFSOpwVIWwgvXTSUWbQBNNEFdTJRXqWxu2zDsjld7moTPRUvzqm3Wwt+84KeSgLj8ozshcT2a0Y96Z8B1fOmlb1Rsj8S5dCNLzNbtlB1JQjbUOPqxh33XlcIqHdJUn1YiPeVafJE3zpZv8AvgD/AOMFRftOEem7/GqXDuu1WJv1K2l6Ed6YbP2gfVa0f5kvKQf+5drYz73KzTVr3/J08j+qN5HeZHIlDh9c7zaZrPXdAPDUJUbr/pK90Ag+C971jel1LA7xvdTxVsTTcVbm/wAynnb917gO5aSHAK35z4GdQ1vdGFYbgVTvqIurkQUjyR7+/oNofv8A6B6XFHnJs8Ew3N5Vuu7+mQNDewFTVcUcn/E05bf54Bt0AO39dwEQk0ac7z/g0nXAWnvBTIdGSz5O8X8iZ4HbFI0tKXVHyGqQEiwKSI8pQTa1s+ScbHptu93ap6GcPc4Nj5Kex5akfzY52/OMd8g7aeBPC90YGFzNNyGydOryMvXrM1o3Hr1U+opGzAMma4uGbCRydQwjO8bxk+31SVNd9dwaa6Aahl+CTxzsJMWcb731jTk2fG8enEbHPMhvQVpdO5uTpyQdpyI33BAPe5qrNoXOuyWzi7ZKBYTaoyLm/NmaBmPnNvbZYVK+kfNHBTuvrMfyT9/Mj57TffzGsF+JQ1b7jJAjRvDS2LWJ1XP5xdYHUYDk7PK5IuAd4BzAIWnw3AdcDXBZEAQ2PPWeCbkvJzAJzN83HM7gC1DhQFiRkLEDcSNhPQLWHVdFGtSSytsigiOGFrQGtAAGwDIBSkJzWp4aqxyENPUl1FKQkHQoQZq8AkVSvxinh+WnijPBz263Y3ahb9Mae14xPN0xQSavtOAHimUW+iFtB+36zSWWRn09jB+R1f5lRA09rWuc7wVL/aFc2ZHETwa6okd3CIDxT8qfYXmR7m7XfrasnSYvXzfJUMrhx+DvDfaklb7kUiwrFH+dT00V980kdx/S0P8AejypA5kQq9wG2w61WfXRjbJGP6mDwJT6fRyoGctVSs6IqbXPtc1EYsNY3zqqof0Awwt8G63ipy2TmIFcuDs13epHI77jSpI43X8xx6Dqi99xa9wPgjccEG5od/Mlkl8HOt4IhCCBZhawcI2tYPAKcv1BzPQy1VoSyYXY10Lur4vudbwKzuJ6HywgEujeCbcx1z1kWXpEtKTtJPWSVXdQDfmq54YtdNylwUnZ5tDg7+CbLhLr7F6UKEcE19AOCo+GDyzzn9kuTxh7wt7LRgblUNMOCaOFIKxmN+DvCruhetz8CHBO/ZQ4JuWR4zDVFJUS5MY63F3NHio2aESvzlkawdHOP4DxRKr0pde0cTiTxLGd7XEFBqvHJ3uDdaBhOzWeX+GobbNzlfFT+RoekIQaJUTPPc6UjaAS77LBfxU/L0kGTII2ncZDEw/aJf4LNSvfICJKoAA2IbG5wF/5jiPBDnupxrNfUSkttYNkjia644NCZQvq7FulaRsajSg7i1tvRilf3OfqNQep0t23lf6plp4vBgc7xQN82HNzLQ931nyOPeAnjGqQNIip2F+sNUhmtdu8WdsP5Jo44/tf0JJtea+tlmTShvQfXlq5h4ZJjMd1v4cR6qeZ33lI3EKh7SIKGa5c1zXR07shYhzeaDcXsexPgwjGJfNpakA+n8WPt6qtWNdvuUubQ6LEJd0A7KVwHi4K9BiU4/hW6xJH/wDr+ChboPi0nyghj/m1DPEMc5TxeTSvOTqqjYOAfI/w5NB44+bROZI1uDwVcjWu5B+q4XDtdpBHEBwz70bqcLIjvM1gabA6xba5IADhcjaR2kLNUui+JsjbG3F42NY0Na1kJFgNg1tS6JYPotNyc8dbXfCOWMVnhziWtjcXOjDZAGhrjq3IsSBbgVW8MPJjLLLsEJcMZHGZZntjhADnPe69gMxmcyb2tncG3Usr/tEwnlrAT7NXl9Tmbvmedu4KTSvye1lXYGtbMxhJjj1Cxjb7AGxa97DIE7lhqzyYVjDYNjceDZY9b2CQ7wRhigl4iSnJ9D2Oj1JmCSnkZNGfnxuB7CNoPQuEa8bwzRnFqN/KU8VRG7fqMcQ7oc2xDh1r0nAtKZpAG19FUQv3zQwyuY7pfFq6w7L9iqnhS/Sx4zfmg7qqGrqWRt1nuDR07T1DaVflpyNRzSHxucAX2cNRtiXOeCObYC2e8gKphOIVLyXS0kFMzWdybpC59Q6PWOo404brNOra+s8Z7ksMTfXYMsiXTcz1XjNRJlSU8juD+SfLfqa0hnfIOpDp9FsVqfPjeGndUVIijsdxp6a1+1xXpRxJ3FxPYwezzj4qvNKXbfvT+4PAV0VCPQqbkzBU/kumYLy1dPTN3/B4WtI/xXWf3uUNRo1gsZ/3vEH1DhtBnDz7LNZy2VRgtO83fTUzzxfCHnvcSVGcBpv/AElJ2Qlv3Sn1oTSzHtx/AIPkKEzkbC6Mn/7nD3LpPKvyfNpqGOIbjdrfssb+K1Eui1GdtJD/AEuljPvVabQqhcPkZmHjHK1/g5HXEmlmLrPKXXy7Hsj9SO5+2XITNj9VJ51TKep5aPZbYLfyeT+j3S1DPWjDvcqr9AIPm1dvXgePFS4gpmGFZN9K/wBpyc2WQ7ZHd5W1GgTd1VT9ri0+IXM0DO6opz/ihTYO5nKCskYQdcrcYHpFewec1QboG/6eD/uBTs0OcP8AmKcf4oQDZuaOua4bVbLQdiyGH4cIttXT24cqEehxCBgzqYj1Ov7lPmCuxeMdkxzVWfpNSjLXc71Y5D/lVWXSKMnmQ1B6dRrR9pwKRpeTGVlyWO6jFOnU1W2QZZHe021h12KsghV1Y90U+RU4jTnyAJvLhFIjkYJmhFHcEipJGw8uGn7DQldoLQHbFI63pVMx/FEA88T3gJRIeJ9pPqfcmlFGDQnDm/8AKMd68szve9W2aO0TdlFS9rA7711IX9Pimcp0+JQ1y7h5a7FyCjgZ5lLSt9WCL/SrjKlw83VZ6jQ33BCNb9ZpQf1mhbJpCrqp52yHvd+ajMnF1/12qh39xTmu6D3IAoucoOJ71zZh095/NVQDw7yp2tPFoUJRMJRwS8qOCjtxe0J0Vj5sjT0Cx/FQlD7A7fFRVcTiwtuJGHbFO0TQuHAtdzm9YOXBWDC4bRfqSxjgpbQKPNNLdF/i3zUHK00sI15qVkj9XU+lp3A85m3LdwGxTeTzCZZKYVlbW1gje4thijqJmvl1Tqk5O2XBHYvQKiC5bI3z2G4vsIOTmOG9rhkR1HaAoaHDWsLQ0WjhYI4G+i084nr51r9BVvNemhFj3st0k0gaANZjdwdJJNJ1ulkcSD1eKeXAbf7nrSyPsoo4b7dniVVbZaoiGp4Ae/wScu7p7lPzG/2TTUDh4qEojEzunu/ul5Y9Pcn/AAgej4pwmbwPeCoAZ8IKcKj9ZJ+u3iR1hLZh3hEA3lR1JC8cfEp3Jt4t77JDTjcR7QUIML277e9NLWfV7gldTdPiFGaXpHeFCHcizg3uCQws4N7gk+CnjftakNIf1qokF5Fv1e4Jp1R6Ka6kd+tVROoj+rIEJnSjiP12qN0jeI/XYoXUR6PD80nwM9HgoMdy7Wm4JulmxvVF9w29H9lGaM9CaaM8ejosdxyQCUanSUcVCNJxxWc0v0YmjvNT3dHtewXLo+Lm8W9G0dWzEfDXcVdGCa2KZOmemv0/ohtF+wKM+UikGxn3QuXK74eI0uIS/tX3Gv8AKbTfR/aaqzvKtCNkK5cj8PEX4v8AxX3/ACRu8rbN0I8VCfK6d0DPtLlyPIgB8VL9q+/5I/8Aa5J9FH3Ov3pjvK5LuiZ7K5cpyIA+Jl2X0IH+Vmc/w2ewPzVOXylTu2tb2Nt7nLlyPJh2J8TP0+iKb9NnHbFGetgPvKj/AHwO6GIdUTR+K5cpyodg/Ez9PogzgflJmZI0EAMJF7lxG0XsL5ZXXobtPKEX5z3uFsmMs1xtfJ5y77LlyqyYo+Ro4d811L8GdxXyny5impGt+tNKwu9gOsgMflHxFrr6lOQdrQGW7w7I7O5cuSqEa6GiHDqU9Nv7fg0eGeUxrrCppnM4ujljcN+5xB4LQt07oC3OZzL7jG8kdoC5cl5aZofCQS3b9/wYrGvKaWSubHGOTBOo65u5oJAceFwL9qpDynO33HVq/ixcuV8cMGjmZs7xzcElsSx+U+23WPQQ3/SrsXlRZvaPZ/uuXI8iJX8U/wBq+/5LLPKfT72Hsdb8VMPKbTcH+2Fy5D4eJPiv8V9/yOZ5R6Xfrdj2/iVIPKDSH5z+9h/FcuQ+HiNHiU/7V9xf3+o/Sk9licNOqI/xJPZauXJHhRZzU3+kX99aPdJJ7LVw00pPpJPYalXIcpFycex3740n0snsNTTpjR75pB/Q1cuU5SBkcYq0iM6Y0X00nshM/fKi+ll9kJVyPJiUc9dhDpjQ/Sy+y1NOmdD9JP7AXLlOTEHP9Bh00oRsfP2CyFz4vg73FzoHkk3JALbnjYZLlyKxJdGR5k+sU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200" y="2276558"/>
            <a:ext cx="3867744" cy="318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20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1800" y="457518"/>
            <a:ext cx="10223500" cy="1188720"/>
          </a:xfrm>
        </p:spPr>
        <p:txBody>
          <a:bodyPr>
            <a:normAutofit/>
          </a:bodyPr>
          <a:lstStyle/>
          <a:p>
            <a:r>
              <a:rPr lang="hr-HR" b="1" dirty="0" smtClean="0"/>
              <a:t>UPOTREBA U </a:t>
            </a:r>
            <a:r>
              <a:rPr lang="hr-HR" b="1" dirty="0"/>
              <a:t>JEDNOSTAVNIM</a:t>
            </a:r>
            <a:r>
              <a:rPr lang="hr-HR" b="1" dirty="0" smtClean="0"/>
              <a:t>/ NEZAVISNIM REČENICAMA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42900" y="1905001"/>
            <a:ext cx="10782300" cy="4267200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NEOSTVARIVA ŽELJA ZA PROŠLOST uz UTINAM</a:t>
            </a:r>
          </a:p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l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at. UTINAM + konj. </a:t>
            </a:r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luskvamperfekta</a:t>
            </a:r>
          </a:p>
          <a:p>
            <a:r>
              <a:rPr lang="hr-HR" sz="3600" b="1" dirty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rv. KAMO SREĆE DA + perfekt</a:t>
            </a:r>
          </a:p>
          <a:p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Utinam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habuissem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hr-HR" sz="3600" b="1" dirty="0" err="1" smtClean="0">
                <a:solidFill>
                  <a:schemeClr val="tx2">
                    <a:lumMod val="50000"/>
                  </a:schemeClr>
                </a:solidFill>
              </a:rPr>
              <a:t>fortunam</a:t>
            </a:r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r>
              <a:rPr lang="hr-HR" sz="3600" b="1" dirty="0" smtClean="0">
                <a:solidFill>
                  <a:schemeClr val="tx2">
                    <a:lumMod val="50000"/>
                  </a:schemeClr>
                </a:solidFill>
              </a:rPr>
              <a:t>Kamo sreće da sam imao sreće/bogatstva!</a:t>
            </a:r>
            <a:endParaRPr lang="hr-HR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erryBlossom">
      <a:dk1>
        <a:srgbClr val="595959"/>
      </a:dk1>
      <a:lt1>
        <a:sysClr val="window" lastClr="FFFFFF"/>
      </a:lt1>
      <a:dk2>
        <a:srgbClr val="000000"/>
      </a:dk2>
      <a:lt2>
        <a:srgbClr val="F6F7E4"/>
      </a:lt2>
      <a:accent1>
        <a:srgbClr val="C44475"/>
      </a:accent1>
      <a:accent2>
        <a:srgbClr val="FA906A"/>
      </a:accent2>
      <a:accent3>
        <a:srgbClr val="FCB268"/>
      </a:accent3>
      <a:accent4>
        <a:srgbClr val="DB6B70"/>
      </a:accent4>
      <a:accent5>
        <a:srgbClr val="D680A5"/>
      </a:accent5>
      <a:accent6>
        <a:srgbClr val="BA7362"/>
      </a:accent6>
      <a:hlink>
        <a:srgbClr val="DB6B70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CB48F5-D6B9-4A73-B7C9-0F05E58E1A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240</Words>
  <Application>Microsoft Office PowerPoint</Application>
  <PresentationFormat>Široki zaslon</PresentationFormat>
  <Paragraphs>51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Cambria</vt:lpstr>
      <vt:lpstr>Century Gothic</vt:lpstr>
      <vt:lpstr>Wingdings 3</vt:lpstr>
      <vt:lpstr>Pramen</vt:lpstr>
      <vt:lpstr>Konjunktiv pluskvamperfekta aktivnog i pasivnog</vt:lpstr>
      <vt:lpstr>TVORBA - AKTIV </vt:lpstr>
      <vt:lpstr>scribo 3 (scribere) scripsi, scriptum</vt:lpstr>
      <vt:lpstr>TVORBA - PASIV </vt:lpstr>
      <vt:lpstr>scribo 3 (scribere) scripsi, scriptum</vt:lpstr>
      <vt:lpstr>UPOTREBA U JEDNOSTAVNIM/ NEZAVISNIM REČENICAMA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2014-11-14T08:56:52Z</dcterms:created>
  <dcterms:modified xsi:type="dcterms:W3CDTF">2014-11-14T09:45:03Z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TC030310029991</vt:lpwstr>
  </property>
</Properties>
</file>